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656" r:id="rId2"/>
  </p:sldMasterIdLst>
  <p:notesMasterIdLst>
    <p:notesMasterId r:id="rId21"/>
  </p:notesMasterIdLst>
  <p:sldIdLst>
    <p:sldId id="256" r:id="rId3"/>
    <p:sldId id="260" r:id="rId4"/>
    <p:sldId id="257" r:id="rId5"/>
    <p:sldId id="258" r:id="rId6"/>
    <p:sldId id="259" r:id="rId7"/>
    <p:sldId id="320" r:id="rId8"/>
    <p:sldId id="321" r:id="rId9"/>
    <p:sldId id="418" r:id="rId10"/>
    <p:sldId id="437" r:id="rId11"/>
    <p:sldId id="433" r:id="rId12"/>
    <p:sldId id="456" r:id="rId13"/>
    <p:sldId id="413" r:id="rId14"/>
    <p:sldId id="412" r:id="rId15"/>
    <p:sldId id="457" r:id="rId16"/>
    <p:sldId id="458" r:id="rId17"/>
    <p:sldId id="460" r:id="rId18"/>
    <p:sldId id="459" r:id="rId19"/>
    <p:sldId id="461"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988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920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1918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0" name="Google Shape;10;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Font typeface="Fira Sans Extra Condensed Light"/>
              <a:buNone/>
              <a:defRPr sz="1600">
                <a:solidFill>
                  <a:schemeClr val="lt1"/>
                </a:solidFill>
                <a:latin typeface="Fira Sans Extra Condensed Light"/>
                <a:ea typeface="Fira Sans Extra Condensed Light"/>
                <a:cs typeface="Fira Sans Extra Condensed Light"/>
                <a:sym typeface="Fira Sans Extra Condensed Light"/>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1B1E-9E62-F84A-673B-CAC30F15A31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658129-364E-D1A2-EACD-A78FE91853E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40DBC09-6649-F964-4F63-B04C02CF69F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31BD74-06E4-BAFE-A79E-E1B465A7C0B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FAB99A3-C4DE-A4F4-1AC2-CD2D1EBE159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7918B7-6346-04B9-FF68-A0BDA4A45E79}"/>
              </a:ext>
            </a:extLst>
          </p:cNvPr>
          <p:cNvSpPr>
            <a:spLocks noGrp="1"/>
          </p:cNvSpPr>
          <p:nvPr>
            <p:ph type="dt" sz="half" idx="10"/>
          </p:nvPr>
        </p:nvSpPr>
        <p:spPr/>
        <p:txBody>
          <a:bodyPr/>
          <a:lstStyle/>
          <a:p>
            <a:fld id="{69793C9E-B181-42AD-855D-7DC3CBFBBBE6}" type="datetimeFigureOut">
              <a:rPr lang="en-US" smtClean="0"/>
              <a:t>3/4/2023</a:t>
            </a:fld>
            <a:endParaRPr lang="en-US"/>
          </a:p>
        </p:txBody>
      </p:sp>
      <p:sp>
        <p:nvSpPr>
          <p:cNvPr id="8" name="Footer Placeholder 7">
            <a:extLst>
              <a:ext uri="{FF2B5EF4-FFF2-40B4-BE49-F238E27FC236}">
                <a16:creationId xmlns:a16="http://schemas.microsoft.com/office/drawing/2014/main" id="{90C9A488-486F-36CA-AFF0-68E0725356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B97939-1B94-3755-1B18-A4FA14D61656}"/>
              </a:ext>
            </a:extLst>
          </p:cNvPr>
          <p:cNvSpPr>
            <a:spLocks noGrp="1"/>
          </p:cNvSpPr>
          <p:nvPr>
            <p:ph type="sldNum" sz="quarter" idx="12"/>
          </p:nvPr>
        </p:nvSpPr>
        <p:spPr/>
        <p:txBody>
          <a:bodyPr/>
          <a:lstStyle/>
          <a:p>
            <a:fld id="{3586FF30-2930-4323-8300-12F498321E09}" type="slidenum">
              <a:rPr lang="en-US" smtClean="0"/>
              <a:t>‹#›</a:t>
            </a:fld>
            <a:endParaRPr lang="en-US"/>
          </a:p>
        </p:txBody>
      </p:sp>
    </p:spTree>
    <p:extLst>
      <p:ext uri="{BB962C8B-B14F-4D97-AF65-F5344CB8AC3E}">
        <p14:creationId xmlns:p14="http://schemas.microsoft.com/office/powerpoint/2010/main" val="119911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5767-4877-173B-0581-D563E5761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D579C7-1C3D-4867-FEBE-D54E13768919}"/>
              </a:ext>
            </a:extLst>
          </p:cNvPr>
          <p:cNvSpPr>
            <a:spLocks noGrp="1"/>
          </p:cNvSpPr>
          <p:nvPr>
            <p:ph type="dt" sz="half" idx="10"/>
          </p:nvPr>
        </p:nvSpPr>
        <p:spPr/>
        <p:txBody>
          <a:bodyPr/>
          <a:lstStyle/>
          <a:p>
            <a:fld id="{69793C9E-B181-42AD-855D-7DC3CBFBBBE6}" type="datetimeFigureOut">
              <a:rPr lang="en-US" smtClean="0"/>
              <a:t>3/4/2023</a:t>
            </a:fld>
            <a:endParaRPr lang="en-US"/>
          </a:p>
        </p:txBody>
      </p:sp>
      <p:sp>
        <p:nvSpPr>
          <p:cNvPr id="4" name="Footer Placeholder 3">
            <a:extLst>
              <a:ext uri="{FF2B5EF4-FFF2-40B4-BE49-F238E27FC236}">
                <a16:creationId xmlns:a16="http://schemas.microsoft.com/office/drawing/2014/main" id="{A11990D6-3BA2-31FE-2D40-15E6016AFB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D6D7B9-97D7-38A8-5758-48B4A7876BF9}"/>
              </a:ext>
            </a:extLst>
          </p:cNvPr>
          <p:cNvSpPr>
            <a:spLocks noGrp="1"/>
          </p:cNvSpPr>
          <p:nvPr>
            <p:ph type="sldNum" sz="quarter" idx="12"/>
          </p:nvPr>
        </p:nvSpPr>
        <p:spPr/>
        <p:txBody>
          <a:bodyPr/>
          <a:lstStyle/>
          <a:p>
            <a:fld id="{3586FF30-2930-4323-8300-12F498321E09}" type="slidenum">
              <a:rPr lang="en-US" smtClean="0"/>
              <a:t>‹#›</a:t>
            </a:fld>
            <a:endParaRPr lang="en-US"/>
          </a:p>
        </p:txBody>
      </p:sp>
    </p:spTree>
    <p:extLst>
      <p:ext uri="{BB962C8B-B14F-4D97-AF65-F5344CB8AC3E}">
        <p14:creationId xmlns:p14="http://schemas.microsoft.com/office/powerpoint/2010/main" val="745576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A443E4-5F21-F867-F917-9A86CFDB9967}"/>
              </a:ext>
            </a:extLst>
          </p:cNvPr>
          <p:cNvSpPr>
            <a:spLocks noGrp="1"/>
          </p:cNvSpPr>
          <p:nvPr>
            <p:ph type="dt" sz="half" idx="10"/>
          </p:nvPr>
        </p:nvSpPr>
        <p:spPr/>
        <p:txBody>
          <a:bodyPr/>
          <a:lstStyle/>
          <a:p>
            <a:fld id="{69793C9E-B181-42AD-855D-7DC3CBFBBBE6}" type="datetimeFigureOut">
              <a:rPr lang="en-US" smtClean="0"/>
              <a:t>3/4/2023</a:t>
            </a:fld>
            <a:endParaRPr lang="en-US"/>
          </a:p>
        </p:txBody>
      </p:sp>
      <p:sp>
        <p:nvSpPr>
          <p:cNvPr id="3" name="Footer Placeholder 2">
            <a:extLst>
              <a:ext uri="{FF2B5EF4-FFF2-40B4-BE49-F238E27FC236}">
                <a16:creationId xmlns:a16="http://schemas.microsoft.com/office/drawing/2014/main" id="{90701861-63A6-965C-ADA1-02FA71C8F2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3C080E-FE59-5E12-E770-9E226D7F75D2}"/>
              </a:ext>
            </a:extLst>
          </p:cNvPr>
          <p:cNvSpPr>
            <a:spLocks noGrp="1"/>
          </p:cNvSpPr>
          <p:nvPr>
            <p:ph type="sldNum" sz="quarter" idx="12"/>
          </p:nvPr>
        </p:nvSpPr>
        <p:spPr/>
        <p:txBody>
          <a:bodyPr/>
          <a:lstStyle/>
          <a:p>
            <a:fld id="{3586FF30-2930-4323-8300-12F498321E09}" type="slidenum">
              <a:rPr lang="en-US" smtClean="0"/>
              <a:t>‹#›</a:t>
            </a:fld>
            <a:endParaRPr lang="en-US"/>
          </a:p>
        </p:txBody>
      </p:sp>
    </p:spTree>
    <p:extLst>
      <p:ext uri="{BB962C8B-B14F-4D97-AF65-F5344CB8AC3E}">
        <p14:creationId xmlns:p14="http://schemas.microsoft.com/office/powerpoint/2010/main" val="186246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53F5-D376-98E5-B27F-8A0D1120E3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1C7304D-B6DA-8026-B0CF-397F41268E8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5BA313-AEE4-0F85-8B1B-5D8AC998C8C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2661045-7A1E-4BF4-6A0A-226559AC96DE}"/>
              </a:ext>
            </a:extLst>
          </p:cNvPr>
          <p:cNvSpPr>
            <a:spLocks noGrp="1"/>
          </p:cNvSpPr>
          <p:nvPr>
            <p:ph type="dt" sz="half" idx="10"/>
          </p:nvPr>
        </p:nvSpPr>
        <p:spPr/>
        <p:txBody>
          <a:bodyPr/>
          <a:lstStyle/>
          <a:p>
            <a:fld id="{69793C9E-B181-42AD-855D-7DC3CBFBBBE6}" type="datetimeFigureOut">
              <a:rPr lang="en-US" smtClean="0"/>
              <a:t>3/4/2023</a:t>
            </a:fld>
            <a:endParaRPr lang="en-US"/>
          </a:p>
        </p:txBody>
      </p:sp>
      <p:sp>
        <p:nvSpPr>
          <p:cNvPr id="6" name="Footer Placeholder 5">
            <a:extLst>
              <a:ext uri="{FF2B5EF4-FFF2-40B4-BE49-F238E27FC236}">
                <a16:creationId xmlns:a16="http://schemas.microsoft.com/office/drawing/2014/main" id="{C0156444-5971-6CD4-D160-658347CE69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2DF0F-62A9-F382-6B1C-43F66EA6BB1D}"/>
              </a:ext>
            </a:extLst>
          </p:cNvPr>
          <p:cNvSpPr>
            <a:spLocks noGrp="1"/>
          </p:cNvSpPr>
          <p:nvPr>
            <p:ph type="sldNum" sz="quarter" idx="12"/>
          </p:nvPr>
        </p:nvSpPr>
        <p:spPr/>
        <p:txBody>
          <a:bodyPr/>
          <a:lstStyle/>
          <a:p>
            <a:fld id="{3586FF30-2930-4323-8300-12F498321E09}" type="slidenum">
              <a:rPr lang="en-US" smtClean="0"/>
              <a:t>‹#›</a:t>
            </a:fld>
            <a:endParaRPr lang="en-US"/>
          </a:p>
        </p:txBody>
      </p:sp>
    </p:spTree>
    <p:extLst>
      <p:ext uri="{BB962C8B-B14F-4D97-AF65-F5344CB8AC3E}">
        <p14:creationId xmlns:p14="http://schemas.microsoft.com/office/powerpoint/2010/main" val="614276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1F20-DB11-11E0-BB9D-9C5D13E7750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70C57A7-05A7-1C55-3B60-F7CF72B9989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E8F0E5-4BA5-1D73-4917-D2A4F8A51FF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75851D-776D-F314-F7CA-F7E6D0412BC9}"/>
              </a:ext>
            </a:extLst>
          </p:cNvPr>
          <p:cNvSpPr>
            <a:spLocks noGrp="1"/>
          </p:cNvSpPr>
          <p:nvPr>
            <p:ph type="dt" sz="half" idx="10"/>
          </p:nvPr>
        </p:nvSpPr>
        <p:spPr/>
        <p:txBody>
          <a:bodyPr/>
          <a:lstStyle/>
          <a:p>
            <a:fld id="{69793C9E-B181-42AD-855D-7DC3CBFBBBE6}" type="datetimeFigureOut">
              <a:rPr lang="en-US" smtClean="0"/>
              <a:t>3/4/2023</a:t>
            </a:fld>
            <a:endParaRPr lang="en-US"/>
          </a:p>
        </p:txBody>
      </p:sp>
      <p:sp>
        <p:nvSpPr>
          <p:cNvPr id="6" name="Footer Placeholder 5">
            <a:extLst>
              <a:ext uri="{FF2B5EF4-FFF2-40B4-BE49-F238E27FC236}">
                <a16:creationId xmlns:a16="http://schemas.microsoft.com/office/drawing/2014/main" id="{0303737E-66B7-8927-5191-7501DB6C1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B1F83-1A07-DE5B-3E92-5ED6758F7F29}"/>
              </a:ext>
            </a:extLst>
          </p:cNvPr>
          <p:cNvSpPr>
            <a:spLocks noGrp="1"/>
          </p:cNvSpPr>
          <p:nvPr>
            <p:ph type="sldNum" sz="quarter" idx="12"/>
          </p:nvPr>
        </p:nvSpPr>
        <p:spPr/>
        <p:txBody>
          <a:bodyPr/>
          <a:lstStyle/>
          <a:p>
            <a:fld id="{3586FF30-2930-4323-8300-12F498321E09}" type="slidenum">
              <a:rPr lang="en-US" smtClean="0"/>
              <a:t>‹#›</a:t>
            </a:fld>
            <a:endParaRPr lang="en-US"/>
          </a:p>
        </p:txBody>
      </p:sp>
    </p:spTree>
    <p:extLst>
      <p:ext uri="{BB962C8B-B14F-4D97-AF65-F5344CB8AC3E}">
        <p14:creationId xmlns:p14="http://schemas.microsoft.com/office/powerpoint/2010/main" val="1249715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C4BC-DA5C-1EBA-3C5B-AE988DBBD5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5E7490-15D0-B8F1-B873-A04E81267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D04B4-19AF-8F3B-B430-B2A054DA88FB}"/>
              </a:ext>
            </a:extLst>
          </p:cNvPr>
          <p:cNvSpPr>
            <a:spLocks noGrp="1"/>
          </p:cNvSpPr>
          <p:nvPr>
            <p:ph type="dt" sz="half" idx="10"/>
          </p:nvPr>
        </p:nvSpPr>
        <p:spPr/>
        <p:txBody>
          <a:bodyPr/>
          <a:lstStyle/>
          <a:p>
            <a:fld id="{69793C9E-B181-42AD-855D-7DC3CBFBBBE6}" type="datetimeFigureOut">
              <a:rPr lang="en-US" smtClean="0"/>
              <a:t>3/4/2023</a:t>
            </a:fld>
            <a:endParaRPr lang="en-US"/>
          </a:p>
        </p:txBody>
      </p:sp>
      <p:sp>
        <p:nvSpPr>
          <p:cNvPr id="5" name="Footer Placeholder 4">
            <a:extLst>
              <a:ext uri="{FF2B5EF4-FFF2-40B4-BE49-F238E27FC236}">
                <a16:creationId xmlns:a16="http://schemas.microsoft.com/office/drawing/2014/main" id="{5D78492A-D97C-55C6-7753-867D2B123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69168-31CB-4A71-DE36-49ED692D3AC1}"/>
              </a:ext>
            </a:extLst>
          </p:cNvPr>
          <p:cNvSpPr>
            <a:spLocks noGrp="1"/>
          </p:cNvSpPr>
          <p:nvPr>
            <p:ph type="sldNum" sz="quarter" idx="12"/>
          </p:nvPr>
        </p:nvSpPr>
        <p:spPr/>
        <p:txBody>
          <a:bodyPr/>
          <a:lstStyle/>
          <a:p>
            <a:fld id="{3586FF30-2930-4323-8300-12F498321E09}" type="slidenum">
              <a:rPr lang="en-US" smtClean="0"/>
              <a:t>‹#›</a:t>
            </a:fld>
            <a:endParaRPr lang="en-US"/>
          </a:p>
        </p:txBody>
      </p:sp>
    </p:spTree>
    <p:extLst>
      <p:ext uri="{BB962C8B-B14F-4D97-AF65-F5344CB8AC3E}">
        <p14:creationId xmlns:p14="http://schemas.microsoft.com/office/powerpoint/2010/main" val="1446525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859750-6B96-7FA4-2A38-52DA010039F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9CFC74-2611-6E5C-2143-991E2961E4A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578BB-DB66-FFF1-551B-EB4A21D46F0B}"/>
              </a:ext>
            </a:extLst>
          </p:cNvPr>
          <p:cNvSpPr>
            <a:spLocks noGrp="1"/>
          </p:cNvSpPr>
          <p:nvPr>
            <p:ph type="dt" sz="half" idx="10"/>
          </p:nvPr>
        </p:nvSpPr>
        <p:spPr/>
        <p:txBody>
          <a:bodyPr/>
          <a:lstStyle/>
          <a:p>
            <a:fld id="{69793C9E-B181-42AD-855D-7DC3CBFBBBE6}" type="datetimeFigureOut">
              <a:rPr lang="en-US" smtClean="0"/>
              <a:t>3/4/2023</a:t>
            </a:fld>
            <a:endParaRPr lang="en-US"/>
          </a:p>
        </p:txBody>
      </p:sp>
      <p:sp>
        <p:nvSpPr>
          <p:cNvPr id="5" name="Footer Placeholder 4">
            <a:extLst>
              <a:ext uri="{FF2B5EF4-FFF2-40B4-BE49-F238E27FC236}">
                <a16:creationId xmlns:a16="http://schemas.microsoft.com/office/drawing/2014/main" id="{46852DFD-069E-29A6-500B-8B19C8743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2AA9E-8A24-29FC-907F-EE3328D6A462}"/>
              </a:ext>
            </a:extLst>
          </p:cNvPr>
          <p:cNvSpPr>
            <a:spLocks noGrp="1"/>
          </p:cNvSpPr>
          <p:nvPr>
            <p:ph type="sldNum" sz="quarter" idx="12"/>
          </p:nvPr>
        </p:nvSpPr>
        <p:spPr/>
        <p:txBody>
          <a:bodyPr/>
          <a:lstStyle/>
          <a:p>
            <a:fld id="{3586FF30-2930-4323-8300-12F498321E09}" type="slidenum">
              <a:rPr lang="en-US" smtClean="0"/>
              <a:t>‹#›</a:t>
            </a:fld>
            <a:endParaRPr lang="en-US"/>
          </a:p>
        </p:txBody>
      </p:sp>
    </p:spTree>
    <p:extLst>
      <p:ext uri="{BB962C8B-B14F-4D97-AF65-F5344CB8AC3E}">
        <p14:creationId xmlns:p14="http://schemas.microsoft.com/office/powerpoint/2010/main" val="347391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729450" y="1318650"/>
            <a:ext cx="6453300" cy="535200"/>
          </a:xfrm>
          <a:prstGeom prst="rect">
            <a:avLst/>
          </a:prstGeom>
        </p:spPr>
        <p:txBody>
          <a:bodyPr spcFirstLastPara="1" wrap="square" lIns="91425" tIns="91425" rIns="91425" bIns="91425" anchor="t" anchorCtr="0">
            <a:normAutofit/>
          </a:bodyPr>
          <a:lstStyle>
            <a:lvl1pPr lvl="0">
              <a:spcBef>
                <a:spcPts val="0"/>
              </a:spcBef>
              <a:spcAft>
                <a:spcPts val="0"/>
              </a:spcAft>
              <a:buClr>
                <a:srgbClr val="181746"/>
              </a:buClr>
              <a:buSzPts val="2600"/>
              <a:buNone/>
              <a:defRPr sz="2600">
                <a:solidFill>
                  <a:srgbClr val="181746"/>
                </a:solidFill>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15" name="Google Shape;15;p4"/>
          <p:cNvSpPr txBox="1">
            <a:spLocks noGrp="1"/>
          </p:cNvSpPr>
          <p:nvPr>
            <p:ph type="body" idx="1"/>
          </p:nvPr>
        </p:nvSpPr>
        <p:spPr>
          <a:xfrm>
            <a:off x="729450" y="2078875"/>
            <a:ext cx="6453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rgbClr val="181746"/>
              </a:buClr>
              <a:buSzPts val="1300"/>
              <a:buChar char="●"/>
              <a:defRPr>
                <a:solidFill>
                  <a:srgbClr val="181746"/>
                </a:solidFill>
              </a:defRPr>
            </a:lvl1pPr>
            <a:lvl2pPr marL="914400" lvl="1" indent="-298450">
              <a:spcBef>
                <a:spcPts val="0"/>
              </a:spcBef>
              <a:spcAft>
                <a:spcPts val="0"/>
              </a:spcAft>
              <a:buClr>
                <a:srgbClr val="181746"/>
              </a:buClr>
              <a:buSzPts val="1100"/>
              <a:buChar char="○"/>
              <a:defRPr>
                <a:solidFill>
                  <a:srgbClr val="181746"/>
                </a:solidFill>
              </a:defRPr>
            </a:lvl2pPr>
            <a:lvl3pPr marL="1371600" lvl="2" indent="-298450">
              <a:spcBef>
                <a:spcPts val="0"/>
              </a:spcBef>
              <a:spcAft>
                <a:spcPts val="0"/>
              </a:spcAft>
              <a:buClr>
                <a:srgbClr val="181746"/>
              </a:buClr>
              <a:buSzPts val="1100"/>
              <a:buChar char="■"/>
              <a:defRPr>
                <a:solidFill>
                  <a:srgbClr val="181746"/>
                </a:solidFill>
              </a:defRPr>
            </a:lvl3pPr>
            <a:lvl4pPr marL="1828800" lvl="3" indent="-298450">
              <a:spcBef>
                <a:spcPts val="0"/>
              </a:spcBef>
              <a:spcAft>
                <a:spcPts val="0"/>
              </a:spcAft>
              <a:buClr>
                <a:srgbClr val="181746"/>
              </a:buClr>
              <a:buSzPts val="1100"/>
              <a:buChar char="●"/>
              <a:defRPr>
                <a:solidFill>
                  <a:srgbClr val="181746"/>
                </a:solidFill>
              </a:defRPr>
            </a:lvl4pPr>
            <a:lvl5pPr marL="2286000" lvl="4" indent="-298450">
              <a:spcBef>
                <a:spcPts val="0"/>
              </a:spcBef>
              <a:spcAft>
                <a:spcPts val="0"/>
              </a:spcAft>
              <a:buClr>
                <a:srgbClr val="181746"/>
              </a:buClr>
              <a:buSzPts val="1100"/>
              <a:buChar char="○"/>
              <a:defRPr>
                <a:solidFill>
                  <a:srgbClr val="181746"/>
                </a:solidFill>
              </a:defRPr>
            </a:lvl5pPr>
            <a:lvl6pPr marL="2743200" lvl="5" indent="-298450">
              <a:spcBef>
                <a:spcPts val="0"/>
              </a:spcBef>
              <a:spcAft>
                <a:spcPts val="0"/>
              </a:spcAft>
              <a:buClr>
                <a:srgbClr val="181746"/>
              </a:buClr>
              <a:buSzPts val="1100"/>
              <a:buChar char="■"/>
              <a:defRPr>
                <a:solidFill>
                  <a:srgbClr val="181746"/>
                </a:solidFill>
              </a:defRPr>
            </a:lvl6pPr>
            <a:lvl7pPr marL="3200400" lvl="6" indent="-298450">
              <a:spcBef>
                <a:spcPts val="0"/>
              </a:spcBef>
              <a:spcAft>
                <a:spcPts val="0"/>
              </a:spcAft>
              <a:buClr>
                <a:srgbClr val="181746"/>
              </a:buClr>
              <a:buSzPts val="1100"/>
              <a:buChar char="●"/>
              <a:defRPr>
                <a:solidFill>
                  <a:srgbClr val="181746"/>
                </a:solidFill>
              </a:defRPr>
            </a:lvl7pPr>
            <a:lvl8pPr marL="3657600" lvl="7" indent="-298450">
              <a:spcBef>
                <a:spcPts val="0"/>
              </a:spcBef>
              <a:spcAft>
                <a:spcPts val="0"/>
              </a:spcAft>
              <a:buClr>
                <a:srgbClr val="181746"/>
              </a:buClr>
              <a:buSzPts val="1100"/>
              <a:buChar char="○"/>
              <a:defRPr>
                <a:solidFill>
                  <a:srgbClr val="181746"/>
                </a:solidFill>
              </a:defRPr>
            </a:lvl8pPr>
            <a:lvl9pPr marL="4114800" lvl="8" indent="-298450">
              <a:spcBef>
                <a:spcPts val="0"/>
              </a:spcBef>
              <a:spcAft>
                <a:spcPts val="0"/>
              </a:spcAft>
              <a:buClr>
                <a:srgbClr val="181746"/>
              </a:buClr>
              <a:buSzPts val="1100"/>
              <a:buChar char="■"/>
              <a:defRPr>
                <a:solidFill>
                  <a:srgbClr val="181746"/>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600"/>
              <a:buNone/>
              <a:defRPr sz="2600">
                <a:solidFill>
                  <a:schemeClr val="lt1"/>
                </a:solidFill>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18" name="Google Shape;18;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19" name="Google Shape;19;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730000" y="1318650"/>
            <a:ext cx="4752900" cy="13815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600"/>
              <a:buNone/>
              <a:defRPr sz="2600">
                <a:solidFill>
                  <a:schemeClr val="lt1"/>
                </a:solidFill>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2" name="Google Shape;22;p6"/>
          <p:cNvSpPr txBox="1">
            <a:spLocks noGrp="1"/>
          </p:cNvSpPr>
          <p:nvPr>
            <p:ph type="body" idx="1"/>
          </p:nvPr>
        </p:nvSpPr>
        <p:spPr>
          <a:xfrm>
            <a:off x="721225" y="2781725"/>
            <a:ext cx="4752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0D47B-95E7-A3CC-9738-97D205588DB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2505B3A-92AE-8E67-1C92-946F3CCF80D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7F4A3FB-6E17-743F-DA90-6B4CEB31E4F3}"/>
              </a:ext>
            </a:extLst>
          </p:cNvPr>
          <p:cNvSpPr>
            <a:spLocks noGrp="1"/>
          </p:cNvSpPr>
          <p:nvPr>
            <p:ph type="dt" sz="half" idx="10"/>
          </p:nvPr>
        </p:nvSpPr>
        <p:spPr/>
        <p:txBody>
          <a:bodyPr/>
          <a:lstStyle/>
          <a:p>
            <a:fld id="{69793C9E-B181-42AD-855D-7DC3CBFBBBE6}" type="datetimeFigureOut">
              <a:rPr lang="en-US" smtClean="0"/>
              <a:t>3/4/2023</a:t>
            </a:fld>
            <a:endParaRPr lang="en-US"/>
          </a:p>
        </p:txBody>
      </p:sp>
      <p:sp>
        <p:nvSpPr>
          <p:cNvPr id="5" name="Footer Placeholder 4">
            <a:extLst>
              <a:ext uri="{FF2B5EF4-FFF2-40B4-BE49-F238E27FC236}">
                <a16:creationId xmlns:a16="http://schemas.microsoft.com/office/drawing/2014/main" id="{C282FF95-EC31-46EB-A126-6439F73FC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11EBE-6FAD-77C5-1D12-C4ED4DEB4F2E}"/>
              </a:ext>
            </a:extLst>
          </p:cNvPr>
          <p:cNvSpPr>
            <a:spLocks noGrp="1"/>
          </p:cNvSpPr>
          <p:nvPr>
            <p:ph type="sldNum" sz="quarter" idx="12"/>
          </p:nvPr>
        </p:nvSpPr>
        <p:spPr/>
        <p:txBody>
          <a:bodyPr/>
          <a:lstStyle/>
          <a:p>
            <a:fld id="{3586FF30-2930-4323-8300-12F498321E09}" type="slidenum">
              <a:rPr lang="en-US" smtClean="0"/>
              <a:t>‹#›</a:t>
            </a:fld>
            <a:endParaRPr lang="en-US"/>
          </a:p>
        </p:txBody>
      </p:sp>
    </p:spTree>
    <p:extLst>
      <p:ext uri="{BB962C8B-B14F-4D97-AF65-F5344CB8AC3E}">
        <p14:creationId xmlns:p14="http://schemas.microsoft.com/office/powerpoint/2010/main" val="196583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D459-A19F-9615-6862-4CC6C2B21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3B9E46-07DB-62E5-8110-1C8AFA714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8D51F-F7E5-506B-93F4-B58411373363}"/>
              </a:ext>
            </a:extLst>
          </p:cNvPr>
          <p:cNvSpPr>
            <a:spLocks noGrp="1"/>
          </p:cNvSpPr>
          <p:nvPr>
            <p:ph type="dt" sz="half" idx="10"/>
          </p:nvPr>
        </p:nvSpPr>
        <p:spPr/>
        <p:txBody>
          <a:bodyPr/>
          <a:lstStyle/>
          <a:p>
            <a:fld id="{69793C9E-B181-42AD-855D-7DC3CBFBBBE6}" type="datetimeFigureOut">
              <a:rPr lang="en-US" smtClean="0"/>
              <a:t>3/4/2023</a:t>
            </a:fld>
            <a:endParaRPr lang="en-US"/>
          </a:p>
        </p:txBody>
      </p:sp>
      <p:sp>
        <p:nvSpPr>
          <p:cNvPr id="5" name="Footer Placeholder 4">
            <a:extLst>
              <a:ext uri="{FF2B5EF4-FFF2-40B4-BE49-F238E27FC236}">
                <a16:creationId xmlns:a16="http://schemas.microsoft.com/office/drawing/2014/main" id="{7CBEA2FD-336A-6825-C0E6-4944E6411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A6111-B012-B683-E71F-58E283BB072C}"/>
              </a:ext>
            </a:extLst>
          </p:cNvPr>
          <p:cNvSpPr>
            <a:spLocks noGrp="1"/>
          </p:cNvSpPr>
          <p:nvPr>
            <p:ph type="sldNum" sz="quarter" idx="12"/>
          </p:nvPr>
        </p:nvSpPr>
        <p:spPr/>
        <p:txBody>
          <a:bodyPr/>
          <a:lstStyle/>
          <a:p>
            <a:fld id="{3586FF30-2930-4323-8300-12F498321E09}" type="slidenum">
              <a:rPr lang="en-US" smtClean="0"/>
              <a:t>‹#›</a:t>
            </a:fld>
            <a:endParaRPr lang="en-US"/>
          </a:p>
        </p:txBody>
      </p:sp>
    </p:spTree>
    <p:extLst>
      <p:ext uri="{BB962C8B-B14F-4D97-AF65-F5344CB8AC3E}">
        <p14:creationId xmlns:p14="http://schemas.microsoft.com/office/powerpoint/2010/main" val="269963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D77F-0AB0-FC92-7460-F28D75E77CE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20BF057-5274-F5FE-D4B6-F6CAC7A1644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BD3731-771F-FF85-4CE2-3C62A89C51EC}"/>
              </a:ext>
            </a:extLst>
          </p:cNvPr>
          <p:cNvSpPr>
            <a:spLocks noGrp="1"/>
          </p:cNvSpPr>
          <p:nvPr>
            <p:ph type="dt" sz="half" idx="10"/>
          </p:nvPr>
        </p:nvSpPr>
        <p:spPr/>
        <p:txBody>
          <a:bodyPr/>
          <a:lstStyle/>
          <a:p>
            <a:fld id="{69793C9E-B181-42AD-855D-7DC3CBFBBBE6}" type="datetimeFigureOut">
              <a:rPr lang="en-US" smtClean="0"/>
              <a:t>3/4/2023</a:t>
            </a:fld>
            <a:endParaRPr lang="en-US"/>
          </a:p>
        </p:txBody>
      </p:sp>
      <p:sp>
        <p:nvSpPr>
          <p:cNvPr id="5" name="Footer Placeholder 4">
            <a:extLst>
              <a:ext uri="{FF2B5EF4-FFF2-40B4-BE49-F238E27FC236}">
                <a16:creationId xmlns:a16="http://schemas.microsoft.com/office/drawing/2014/main" id="{9BE8A846-1313-2296-2D1E-F39DE02B2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6951C-7719-D0F6-23AE-9F0CD65A5186}"/>
              </a:ext>
            </a:extLst>
          </p:cNvPr>
          <p:cNvSpPr>
            <a:spLocks noGrp="1"/>
          </p:cNvSpPr>
          <p:nvPr>
            <p:ph type="sldNum" sz="quarter" idx="12"/>
          </p:nvPr>
        </p:nvSpPr>
        <p:spPr/>
        <p:txBody>
          <a:bodyPr/>
          <a:lstStyle/>
          <a:p>
            <a:fld id="{3586FF30-2930-4323-8300-12F498321E09}" type="slidenum">
              <a:rPr lang="en-US" smtClean="0"/>
              <a:t>‹#›</a:t>
            </a:fld>
            <a:endParaRPr lang="en-US"/>
          </a:p>
        </p:txBody>
      </p:sp>
    </p:spTree>
    <p:extLst>
      <p:ext uri="{BB962C8B-B14F-4D97-AF65-F5344CB8AC3E}">
        <p14:creationId xmlns:p14="http://schemas.microsoft.com/office/powerpoint/2010/main" val="329712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9604-B48C-0515-0B3A-7DE643F7B1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E13E1F-81DB-694C-4F60-6798D72B2E8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102DE8-7E09-04FB-F3F0-4D1E40FE83F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BCA74F-72BB-7F33-EF3F-132370FF8D7E}"/>
              </a:ext>
            </a:extLst>
          </p:cNvPr>
          <p:cNvSpPr>
            <a:spLocks noGrp="1"/>
          </p:cNvSpPr>
          <p:nvPr>
            <p:ph type="dt" sz="half" idx="10"/>
          </p:nvPr>
        </p:nvSpPr>
        <p:spPr/>
        <p:txBody>
          <a:bodyPr/>
          <a:lstStyle/>
          <a:p>
            <a:fld id="{69793C9E-B181-42AD-855D-7DC3CBFBBBE6}" type="datetimeFigureOut">
              <a:rPr lang="en-US" smtClean="0"/>
              <a:t>3/4/2023</a:t>
            </a:fld>
            <a:endParaRPr lang="en-US"/>
          </a:p>
        </p:txBody>
      </p:sp>
      <p:sp>
        <p:nvSpPr>
          <p:cNvPr id="6" name="Footer Placeholder 5">
            <a:extLst>
              <a:ext uri="{FF2B5EF4-FFF2-40B4-BE49-F238E27FC236}">
                <a16:creationId xmlns:a16="http://schemas.microsoft.com/office/drawing/2014/main" id="{B4ED6F26-CAE4-002F-3BF8-ADCA3B6AE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597F4-E79B-7AE8-D23B-D1E2223E578A}"/>
              </a:ext>
            </a:extLst>
          </p:cNvPr>
          <p:cNvSpPr>
            <a:spLocks noGrp="1"/>
          </p:cNvSpPr>
          <p:nvPr>
            <p:ph type="sldNum" sz="quarter" idx="12"/>
          </p:nvPr>
        </p:nvSpPr>
        <p:spPr/>
        <p:txBody>
          <a:bodyPr/>
          <a:lstStyle/>
          <a:p>
            <a:fld id="{3586FF30-2930-4323-8300-12F498321E09}" type="slidenum">
              <a:rPr lang="en-US" smtClean="0"/>
              <a:t>‹#›</a:t>
            </a:fld>
            <a:endParaRPr lang="en-US"/>
          </a:p>
        </p:txBody>
      </p:sp>
    </p:spTree>
    <p:extLst>
      <p:ext uri="{BB962C8B-B14F-4D97-AF65-F5344CB8AC3E}">
        <p14:creationId xmlns:p14="http://schemas.microsoft.com/office/powerpoint/2010/main" val="3504623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League Spartan"/>
              <a:buNone/>
              <a:defRPr sz="2800" b="1">
                <a:solidFill>
                  <a:schemeClr val="lt1"/>
                </a:solidFill>
                <a:latin typeface="League Spartan"/>
                <a:ea typeface="League Spartan"/>
                <a:cs typeface="League Spartan"/>
                <a:sym typeface="League Spartan"/>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eague Spartan"/>
              <a:buChar char="●"/>
              <a:defRPr sz="1300">
                <a:solidFill>
                  <a:schemeClr val="lt1"/>
                </a:solidFill>
                <a:latin typeface="League Spartan"/>
                <a:ea typeface="League Spartan"/>
                <a:cs typeface="League Spartan"/>
                <a:sym typeface="League Spartan"/>
              </a:defRPr>
            </a:lvl1pPr>
            <a:lvl2pPr marL="914400" lvl="1" indent="-298450">
              <a:lnSpc>
                <a:spcPct val="115000"/>
              </a:lnSpc>
              <a:spcBef>
                <a:spcPts val="0"/>
              </a:spcBef>
              <a:spcAft>
                <a:spcPts val="0"/>
              </a:spcAft>
              <a:buClr>
                <a:schemeClr val="lt1"/>
              </a:buClr>
              <a:buSzPts val="1100"/>
              <a:buFont typeface="League Spartan"/>
              <a:buChar char="○"/>
              <a:defRPr sz="1100">
                <a:solidFill>
                  <a:schemeClr val="lt1"/>
                </a:solidFill>
                <a:latin typeface="League Spartan"/>
                <a:ea typeface="League Spartan"/>
                <a:cs typeface="League Spartan"/>
                <a:sym typeface="League Spartan"/>
              </a:defRPr>
            </a:lvl2pPr>
            <a:lvl3pPr marL="1371600" lvl="2" indent="-298450">
              <a:lnSpc>
                <a:spcPct val="115000"/>
              </a:lnSpc>
              <a:spcBef>
                <a:spcPts val="0"/>
              </a:spcBef>
              <a:spcAft>
                <a:spcPts val="0"/>
              </a:spcAft>
              <a:buClr>
                <a:schemeClr val="lt1"/>
              </a:buClr>
              <a:buSzPts val="1100"/>
              <a:buFont typeface="League Spartan"/>
              <a:buChar char="■"/>
              <a:defRPr sz="1100">
                <a:solidFill>
                  <a:schemeClr val="lt1"/>
                </a:solidFill>
                <a:latin typeface="League Spartan"/>
                <a:ea typeface="League Spartan"/>
                <a:cs typeface="League Spartan"/>
                <a:sym typeface="League Spartan"/>
              </a:defRPr>
            </a:lvl3pPr>
            <a:lvl4pPr marL="1828800" lvl="3" indent="-298450">
              <a:lnSpc>
                <a:spcPct val="115000"/>
              </a:lnSpc>
              <a:spcBef>
                <a:spcPts val="0"/>
              </a:spcBef>
              <a:spcAft>
                <a:spcPts val="0"/>
              </a:spcAft>
              <a:buClr>
                <a:schemeClr val="lt1"/>
              </a:buClr>
              <a:buSzPts val="1100"/>
              <a:buFont typeface="League Spartan"/>
              <a:buChar char="●"/>
              <a:defRPr sz="1100">
                <a:solidFill>
                  <a:schemeClr val="lt1"/>
                </a:solidFill>
                <a:latin typeface="League Spartan"/>
                <a:ea typeface="League Spartan"/>
                <a:cs typeface="League Spartan"/>
                <a:sym typeface="League Spartan"/>
              </a:defRPr>
            </a:lvl4pPr>
            <a:lvl5pPr marL="2286000" lvl="4" indent="-298450">
              <a:lnSpc>
                <a:spcPct val="115000"/>
              </a:lnSpc>
              <a:spcBef>
                <a:spcPts val="0"/>
              </a:spcBef>
              <a:spcAft>
                <a:spcPts val="0"/>
              </a:spcAft>
              <a:buClr>
                <a:schemeClr val="lt1"/>
              </a:buClr>
              <a:buSzPts val="1100"/>
              <a:buFont typeface="League Spartan"/>
              <a:buChar char="○"/>
              <a:defRPr sz="1100">
                <a:solidFill>
                  <a:schemeClr val="lt1"/>
                </a:solidFill>
                <a:latin typeface="League Spartan"/>
                <a:ea typeface="League Spartan"/>
                <a:cs typeface="League Spartan"/>
                <a:sym typeface="League Spartan"/>
              </a:defRPr>
            </a:lvl5pPr>
            <a:lvl6pPr marL="2743200" lvl="5" indent="-298450">
              <a:lnSpc>
                <a:spcPct val="115000"/>
              </a:lnSpc>
              <a:spcBef>
                <a:spcPts val="0"/>
              </a:spcBef>
              <a:spcAft>
                <a:spcPts val="0"/>
              </a:spcAft>
              <a:buClr>
                <a:schemeClr val="lt1"/>
              </a:buClr>
              <a:buSzPts val="1100"/>
              <a:buFont typeface="League Spartan"/>
              <a:buChar char="■"/>
              <a:defRPr sz="1100">
                <a:solidFill>
                  <a:schemeClr val="lt1"/>
                </a:solidFill>
                <a:latin typeface="League Spartan"/>
                <a:ea typeface="League Spartan"/>
                <a:cs typeface="League Spartan"/>
                <a:sym typeface="League Spartan"/>
              </a:defRPr>
            </a:lvl6pPr>
            <a:lvl7pPr marL="3200400" lvl="6" indent="-298450">
              <a:lnSpc>
                <a:spcPct val="115000"/>
              </a:lnSpc>
              <a:spcBef>
                <a:spcPts val="0"/>
              </a:spcBef>
              <a:spcAft>
                <a:spcPts val="0"/>
              </a:spcAft>
              <a:buClr>
                <a:schemeClr val="lt1"/>
              </a:buClr>
              <a:buSzPts val="1100"/>
              <a:buFont typeface="League Spartan"/>
              <a:buChar char="●"/>
              <a:defRPr sz="1100">
                <a:solidFill>
                  <a:schemeClr val="lt1"/>
                </a:solidFill>
                <a:latin typeface="League Spartan"/>
                <a:ea typeface="League Spartan"/>
                <a:cs typeface="League Spartan"/>
                <a:sym typeface="League Spartan"/>
              </a:defRPr>
            </a:lvl7pPr>
            <a:lvl8pPr marL="3657600" lvl="7" indent="-298450">
              <a:lnSpc>
                <a:spcPct val="115000"/>
              </a:lnSpc>
              <a:spcBef>
                <a:spcPts val="0"/>
              </a:spcBef>
              <a:spcAft>
                <a:spcPts val="0"/>
              </a:spcAft>
              <a:buClr>
                <a:schemeClr val="lt1"/>
              </a:buClr>
              <a:buSzPts val="1100"/>
              <a:buFont typeface="League Spartan"/>
              <a:buChar char="○"/>
              <a:defRPr sz="1100">
                <a:solidFill>
                  <a:schemeClr val="lt1"/>
                </a:solidFill>
                <a:latin typeface="League Spartan"/>
                <a:ea typeface="League Spartan"/>
                <a:cs typeface="League Spartan"/>
                <a:sym typeface="League Spartan"/>
              </a:defRPr>
            </a:lvl8pPr>
            <a:lvl9pPr marL="4114800" lvl="8" indent="-298450">
              <a:lnSpc>
                <a:spcPct val="115000"/>
              </a:lnSpc>
              <a:spcBef>
                <a:spcPts val="0"/>
              </a:spcBef>
              <a:spcAft>
                <a:spcPts val="0"/>
              </a:spcAft>
              <a:buClr>
                <a:schemeClr val="lt1"/>
              </a:buClr>
              <a:buSzPts val="1100"/>
              <a:buFont typeface="League Spartan"/>
              <a:buChar char="■"/>
              <a:defRPr sz="1100">
                <a:solidFill>
                  <a:schemeClr val="lt1"/>
                </a:solidFill>
                <a:latin typeface="League Spartan"/>
                <a:ea typeface="League Spartan"/>
                <a:cs typeface="League Spartan"/>
                <a:sym typeface="League Spart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A91534-0B86-2CC1-A59E-1CB73EE8D4D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B6B254-8543-2B85-39BB-038F6010EF7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C969B-AEEE-D17C-8041-E3F9C8779CD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9793C9E-B181-42AD-855D-7DC3CBFBBBE6}" type="datetimeFigureOut">
              <a:rPr lang="en-US" smtClean="0"/>
              <a:t>3/4/2023</a:t>
            </a:fld>
            <a:endParaRPr lang="en-US"/>
          </a:p>
        </p:txBody>
      </p:sp>
      <p:sp>
        <p:nvSpPr>
          <p:cNvPr id="5" name="Footer Placeholder 4">
            <a:extLst>
              <a:ext uri="{FF2B5EF4-FFF2-40B4-BE49-F238E27FC236}">
                <a16:creationId xmlns:a16="http://schemas.microsoft.com/office/drawing/2014/main" id="{702CDC43-86CA-3328-A54B-FD8998C28C0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8B4A5D-B7EF-6B5D-A6E9-3129FDAE3EB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86FF30-2930-4323-8300-12F498321E09}" type="slidenum">
              <a:rPr lang="en-US" smtClean="0"/>
              <a:t>‹#›</a:t>
            </a:fld>
            <a:endParaRPr lang="en-US"/>
          </a:p>
        </p:txBody>
      </p:sp>
    </p:spTree>
    <p:extLst>
      <p:ext uri="{BB962C8B-B14F-4D97-AF65-F5344CB8AC3E}">
        <p14:creationId xmlns:p14="http://schemas.microsoft.com/office/powerpoint/2010/main" val="318959268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nlihc.org/explore-issues/publications-research/advocates-guide" TargetMode="External"/><Relationship Id="rId3" Type="http://schemas.openxmlformats.org/officeDocument/2006/relationships/hyperlink" Target="https://danehousing.countyofdane.com/" TargetMode="External"/><Relationship Id="rId7" Type="http://schemas.openxmlformats.org/officeDocument/2006/relationships/hyperlink" Target="https://www.danecountyhomeless.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danecountyhomeless.org/_files/ugd/73dee7_453baa4a2fc4463e87ead88fc0bff74b.pdf" TargetMode="External"/><Relationship Id="rId5" Type="http://schemas.openxmlformats.org/officeDocument/2006/relationships/hyperlink" Target="https://danehousing.countyofdane.com/documents/assessmentReport/2019/Dane-County-Housing-Needs-Assessment-2019.pdf" TargetMode="External"/><Relationship Id="rId4" Type="http://schemas.openxmlformats.org/officeDocument/2006/relationships/hyperlink" Target="https://www.cityofmadison.com/dpced/community-development/report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Reimagining housing for all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963FD8-0408-8E78-553A-9603DA535084}"/>
              </a:ext>
            </a:extLst>
          </p:cNvPr>
          <p:cNvSpPr txBox="1"/>
          <p:nvPr/>
        </p:nvSpPr>
        <p:spPr>
          <a:xfrm>
            <a:off x="90589" y="1"/>
            <a:ext cx="7605758" cy="507831"/>
          </a:xfrm>
          <a:prstGeom prst="rect">
            <a:avLst/>
          </a:prstGeom>
          <a:noFill/>
        </p:spPr>
        <p:txBody>
          <a:bodyPr wrap="square" rtlCol="0">
            <a:spAutoFit/>
          </a:bodyPr>
          <a:lstStyle/>
          <a:p>
            <a:pPr defTabSz="685800">
              <a:buClrTx/>
            </a:pPr>
            <a:r>
              <a:rPr lang="en-US" sz="2700" b="1" kern="1200" dirty="0">
                <a:solidFill>
                  <a:prstClr val="black"/>
                </a:solidFill>
                <a:latin typeface="Calibri" panose="020F0502020204030204"/>
                <a:ea typeface="+mn-ea"/>
                <a:cs typeface="+mn-cs"/>
              </a:rPr>
              <a:t>Mortgage Interest Rates Rising</a:t>
            </a:r>
          </a:p>
        </p:txBody>
      </p:sp>
      <p:pic>
        <p:nvPicPr>
          <p:cNvPr id="4" name="Picture 3" descr="Graphical user interface, chart&#10;&#10;Description automatically generated">
            <a:extLst>
              <a:ext uri="{FF2B5EF4-FFF2-40B4-BE49-F238E27FC236}">
                <a16:creationId xmlns:a16="http://schemas.microsoft.com/office/drawing/2014/main" id="{AEC15725-E917-868C-3C85-AED1B9633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806"/>
            <a:ext cx="9130873" cy="3517888"/>
          </a:xfrm>
          <a:prstGeom prst="rect">
            <a:avLst/>
          </a:prstGeom>
        </p:spPr>
      </p:pic>
    </p:spTree>
    <p:extLst>
      <p:ext uri="{BB962C8B-B14F-4D97-AF65-F5344CB8AC3E}">
        <p14:creationId xmlns:p14="http://schemas.microsoft.com/office/powerpoint/2010/main" val="232503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DDCC8B-4E13-2DE0-B8CB-0768DCF04FF0}"/>
              </a:ext>
            </a:extLst>
          </p:cNvPr>
          <p:cNvPicPr>
            <a:picLocks noChangeAspect="1"/>
          </p:cNvPicPr>
          <p:nvPr/>
        </p:nvPicPr>
        <p:blipFill>
          <a:blip r:embed="rId2"/>
          <a:stretch>
            <a:fillRect/>
          </a:stretch>
        </p:blipFill>
        <p:spPr>
          <a:xfrm>
            <a:off x="85443" y="765616"/>
            <a:ext cx="9017477" cy="2605700"/>
          </a:xfrm>
          <a:prstGeom prst="rect">
            <a:avLst/>
          </a:prstGeom>
        </p:spPr>
      </p:pic>
    </p:spTree>
    <p:extLst>
      <p:ext uri="{BB962C8B-B14F-4D97-AF65-F5344CB8AC3E}">
        <p14:creationId xmlns:p14="http://schemas.microsoft.com/office/powerpoint/2010/main" val="1804541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EAB58D-3A8B-47F1-8677-C2D2B2D46ABC}"/>
              </a:ext>
            </a:extLst>
          </p:cNvPr>
          <p:cNvSpPr txBox="1"/>
          <p:nvPr/>
        </p:nvSpPr>
        <p:spPr>
          <a:xfrm>
            <a:off x="1252182" y="70768"/>
            <a:ext cx="6491643" cy="830997"/>
          </a:xfrm>
          <a:prstGeom prst="rect">
            <a:avLst/>
          </a:prstGeom>
          <a:noFill/>
        </p:spPr>
        <p:txBody>
          <a:bodyPr wrap="square" rtlCol="0">
            <a:spAutoFit/>
          </a:bodyPr>
          <a:lstStyle/>
          <a:p>
            <a:pPr algn="ctr" defTabSz="685800">
              <a:buClrTx/>
            </a:pPr>
            <a:r>
              <a:rPr lang="en-US" sz="2400" b="1" kern="1200" dirty="0">
                <a:solidFill>
                  <a:prstClr val="black"/>
                </a:solidFill>
                <a:latin typeface="Calibri" panose="020F0502020204030204"/>
                <a:ea typeface="+mn-ea"/>
                <a:cs typeface="+mn-cs"/>
              </a:rPr>
              <a:t>Single-family Construction Costs up </a:t>
            </a:r>
            <a:r>
              <a:rPr lang="en-US" sz="2400" b="1" i="1" kern="1200" dirty="0">
                <a:solidFill>
                  <a:prstClr val="black"/>
                </a:solidFill>
                <a:latin typeface="Calibri" panose="020F0502020204030204"/>
                <a:ea typeface="+mn-ea"/>
                <a:cs typeface="+mn-cs"/>
              </a:rPr>
              <a:t>36.2</a:t>
            </a:r>
            <a:r>
              <a:rPr lang="en-US" sz="2400" b="1" kern="1200" dirty="0">
                <a:solidFill>
                  <a:prstClr val="black"/>
                </a:solidFill>
                <a:latin typeface="Calibri" panose="020F0502020204030204"/>
                <a:ea typeface="+mn-ea"/>
                <a:cs typeface="+mn-cs"/>
              </a:rPr>
              <a:t> percent </a:t>
            </a:r>
          </a:p>
          <a:p>
            <a:pPr algn="ctr" defTabSz="685800">
              <a:buClrTx/>
            </a:pPr>
            <a:r>
              <a:rPr lang="en-US" sz="2400" b="1" kern="1200" dirty="0">
                <a:solidFill>
                  <a:prstClr val="black"/>
                </a:solidFill>
                <a:latin typeface="Calibri" panose="020F0502020204030204"/>
                <a:ea typeface="+mn-ea"/>
                <a:cs typeface="+mn-cs"/>
              </a:rPr>
              <a:t>(Jan. 2020 to Jan. 2023)</a:t>
            </a:r>
          </a:p>
        </p:txBody>
      </p:sp>
      <p:pic>
        <p:nvPicPr>
          <p:cNvPr id="3" name="Picture 2" descr="Chart, line chart">
            <a:extLst>
              <a:ext uri="{FF2B5EF4-FFF2-40B4-BE49-F238E27FC236}">
                <a16:creationId xmlns:a16="http://schemas.microsoft.com/office/drawing/2014/main" id="{C58AA6B9-BC2A-E71D-74C2-1C245F07F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4909"/>
            <a:ext cx="9141899" cy="3522136"/>
          </a:xfrm>
          <a:prstGeom prst="rect">
            <a:avLst/>
          </a:prstGeom>
        </p:spPr>
      </p:pic>
    </p:spTree>
    <p:extLst>
      <p:ext uri="{BB962C8B-B14F-4D97-AF65-F5344CB8AC3E}">
        <p14:creationId xmlns:p14="http://schemas.microsoft.com/office/powerpoint/2010/main" val="1979077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8807A1-9CDE-4C69-A602-71ADD1517FBF}"/>
              </a:ext>
            </a:extLst>
          </p:cNvPr>
          <p:cNvSpPr txBox="1"/>
          <p:nvPr/>
        </p:nvSpPr>
        <p:spPr>
          <a:xfrm>
            <a:off x="1328984" y="47903"/>
            <a:ext cx="6707735" cy="830997"/>
          </a:xfrm>
          <a:prstGeom prst="rect">
            <a:avLst/>
          </a:prstGeom>
          <a:noFill/>
        </p:spPr>
        <p:txBody>
          <a:bodyPr wrap="square" rtlCol="0">
            <a:spAutoFit/>
          </a:bodyPr>
          <a:lstStyle/>
          <a:p>
            <a:pPr algn="ctr" defTabSz="685800">
              <a:buClrTx/>
            </a:pPr>
            <a:r>
              <a:rPr lang="en-US" sz="2400" b="1" kern="1200" dirty="0">
                <a:solidFill>
                  <a:prstClr val="black"/>
                </a:solidFill>
                <a:latin typeface="Calibri" panose="020F0502020204030204"/>
                <a:ea typeface="+mn-ea"/>
                <a:cs typeface="+mn-cs"/>
              </a:rPr>
              <a:t>Multifamily Construction Costs Up </a:t>
            </a:r>
            <a:r>
              <a:rPr lang="en-US" sz="2400" b="1" i="1" kern="1200" dirty="0">
                <a:solidFill>
                  <a:prstClr val="black"/>
                </a:solidFill>
                <a:latin typeface="Calibri" panose="020F0502020204030204"/>
                <a:ea typeface="+mn-ea"/>
                <a:cs typeface="+mn-cs"/>
              </a:rPr>
              <a:t>35.2</a:t>
            </a:r>
            <a:r>
              <a:rPr lang="en-US" sz="2400" b="1" kern="1200" dirty="0">
                <a:solidFill>
                  <a:prstClr val="black"/>
                </a:solidFill>
                <a:latin typeface="Calibri" panose="020F0502020204030204"/>
                <a:ea typeface="+mn-ea"/>
                <a:cs typeface="+mn-cs"/>
              </a:rPr>
              <a:t> percent </a:t>
            </a:r>
          </a:p>
          <a:p>
            <a:pPr algn="ctr" defTabSz="685800">
              <a:buClrTx/>
            </a:pPr>
            <a:r>
              <a:rPr lang="en-US" sz="2400" b="1" kern="1200" dirty="0">
                <a:solidFill>
                  <a:prstClr val="black"/>
                </a:solidFill>
                <a:latin typeface="Calibri" panose="020F0502020204030204"/>
                <a:ea typeface="+mn-ea"/>
                <a:cs typeface="+mn-cs"/>
              </a:rPr>
              <a:t>(Jan. 2020-Jan. 2023) </a:t>
            </a:r>
          </a:p>
        </p:txBody>
      </p:sp>
      <p:pic>
        <p:nvPicPr>
          <p:cNvPr id="3" name="Picture 2" descr="Chart, line chart&#10;&#10;Description automatically generated">
            <a:extLst>
              <a:ext uri="{FF2B5EF4-FFF2-40B4-BE49-F238E27FC236}">
                <a16:creationId xmlns:a16="http://schemas.microsoft.com/office/drawing/2014/main" id="{10DC668E-76E1-480F-8C2F-D33A8988F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4406"/>
            <a:ext cx="9141899" cy="3522136"/>
          </a:xfrm>
          <a:prstGeom prst="rect">
            <a:avLst/>
          </a:prstGeom>
        </p:spPr>
      </p:pic>
    </p:spTree>
    <p:extLst>
      <p:ext uri="{BB962C8B-B14F-4D97-AF65-F5344CB8AC3E}">
        <p14:creationId xmlns:p14="http://schemas.microsoft.com/office/powerpoint/2010/main" val="147470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BF32EC-1DB5-FA12-D16C-D8572CEDBF8B}"/>
              </a:ext>
            </a:extLst>
          </p:cNvPr>
          <p:cNvPicPr>
            <a:picLocks noChangeAspect="1"/>
          </p:cNvPicPr>
          <p:nvPr/>
        </p:nvPicPr>
        <p:blipFill>
          <a:blip r:embed="rId3"/>
          <a:stretch>
            <a:fillRect/>
          </a:stretch>
        </p:blipFill>
        <p:spPr>
          <a:xfrm>
            <a:off x="302916" y="0"/>
            <a:ext cx="8538167" cy="2615400"/>
          </a:xfrm>
          <a:prstGeom prst="rect">
            <a:avLst/>
          </a:prstGeom>
        </p:spPr>
      </p:pic>
      <p:pic>
        <p:nvPicPr>
          <p:cNvPr id="3" name="Picture 2">
            <a:extLst>
              <a:ext uri="{FF2B5EF4-FFF2-40B4-BE49-F238E27FC236}">
                <a16:creationId xmlns:a16="http://schemas.microsoft.com/office/drawing/2014/main" id="{78701A8B-BBF5-D1BE-AB50-2600D77F3305}"/>
              </a:ext>
            </a:extLst>
          </p:cNvPr>
          <p:cNvPicPr>
            <a:picLocks noChangeAspect="1"/>
          </p:cNvPicPr>
          <p:nvPr/>
        </p:nvPicPr>
        <p:blipFill>
          <a:blip r:embed="rId4"/>
          <a:stretch>
            <a:fillRect/>
          </a:stretch>
        </p:blipFill>
        <p:spPr>
          <a:xfrm>
            <a:off x="322992" y="2921883"/>
            <a:ext cx="8498016" cy="2124504"/>
          </a:xfrm>
          <a:prstGeom prst="rect">
            <a:avLst/>
          </a:prstGeom>
        </p:spPr>
      </p:pic>
    </p:spTree>
    <p:extLst>
      <p:ext uri="{BB962C8B-B14F-4D97-AF65-F5344CB8AC3E}">
        <p14:creationId xmlns:p14="http://schemas.microsoft.com/office/powerpoint/2010/main" val="339774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E013-4BA2-5E8B-591D-B8A5A3682BD4}"/>
              </a:ext>
            </a:extLst>
          </p:cNvPr>
          <p:cNvSpPr>
            <a:spLocks noGrp="1"/>
          </p:cNvSpPr>
          <p:nvPr>
            <p:ph type="title"/>
          </p:nvPr>
        </p:nvSpPr>
        <p:spPr>
          <a:xfrm>
            <a:off x="530070" y="48319"/>
            <a:ext cx="6453300" cy="535200"/>
          </a:xfrm>
        </p:spPr>
        <p:txBody>
          <a:bodyPr>
            <a:normAutofit fontScale="90000"/>
          </a:bodyPr>
          <a:lstStyle/>
          <a:p>
            <a:r>
              <a:rPr lang="en-US" dirty="0"/>
              <a:t>Lack of affordable housing in Dane County</a:t>
            </a:r>
          </a:p>
        </p:txBody>
      </p:sp>
      <p:sp>
        <p:nvSpPr>
          <p:cNvPr id="3" name="Text Placeholder 2">
            <a:extLst>
              <a:ext uri="{FF2B5EF4-FFF2-40B4-BE49-F238E27FC236}">
                <a16:creationId xmlns:a16="http://schemas.microsoft.com/office/drawing/2014/main" id="{1E107B44-F321-4973-2889-E83CD2869C82}"/>
              </a:ext>
            </a:extLst>
          </p:cNvPr>
          <p:cNvSpPr>
            <a:spLocks noGrp="1"/>
          </p:cNvSpPr>
          <p:nvPr>
            <p:ph type="body" idx="1"/>
          </p:nvPr>
        </p:nvSpPr>
        <p:spPr>
          <a:xfrm>
            <a:off x="158808" y="583519"/>
            <a:ext cx="6640752" cy="4353532"/>
          </a:xfrm>
        </p:spPr>
        <p:txBody>
          <a:bodyPr>
            <a:normAutofit fontScale="92500" lnSpcReduction="10000"/>
          </a:bodyPr>
          <a:lstStyle/>
          <a:p>
            <a:r>
              <a:rPr lang="en-US" sz="1800" dirty="0"/>
              <a:t>For renting households with incomes less than 30 percent Area Median Income (AMI), most recent data (through 2019):</a:t>
            </a:r>
          </a:p>
          <a:p>
            <a:r>
              <a:rPr lang="en-US" sz="1800" dirty="0"/>
              <a:t>17,010 households pay more than 30 percent of income on rent (“cost-burdened”) and of that, 13,035 pay more than 50 percent of income on rent (“extremely cost-burdened).</a:t>
            </a:r>
          </a:p>
          <a:p>
            <a:endParaRPr lang="en-US" sz="1800" dirty="0"/>
          </a:p>
          <a:p>
            <a:r>
              <a:rPr lang="en-US" sz="1800" dirty="0"/>
              <a:t>For renting households with incomes between 30 and 50 percent AMI, </a:t>
            </a:r>
          </a:p>
          <a:p>
            <a:r>
              <a:rPr lang="en-US" sz="1800" dirty="0"/>
              <a:t>12,410 households pay more than 30 percent of income on rent (“cost-burdened”) and of that, 1,475 pay more than 50 percent of income on rent (“extremely cost-burdened).</a:t>
            </a:r>
          </a:p>
          <a:p>
            <a:endParaRPr lang="en-US" sz="1800" dirty="0"/>
          </a:p>
          <a:p>
            <a:r>
              <a:rPr lang="en-US" sz="1800" dirty="0"/>
              <a:t>Summary: 14,510 very-low-income families (less than 50 percent AMI) pay MORE THAN 50 PERCENT OF THEIR INCOME TO RENT</a:t>
            </a:r>
          </a:p>
          <a:p>
            <a:endParaRPr lang="en-US" dirty="0"/>
          </a:p>
        </p:txBody>
      </p:sp>
    </p:spTree>
    <p:extLst>
      <p:ext uri="{BB962C8B-B14F-4D97-AF65-F5344CB8AC3E}">
        <p14:creationId xmlns:p14="http://schemas.microsoft.com/office/powerpoint/2010/main" val="2424791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2E6D45-4194-3534-3212-F6EBEAEC178F}"/>
              </a:ext>
            </a:extLst>
          </p:cNvPr>
          <p:cNvPicPr>
            <a:picLocks noChangeAspect="1"/>
          </p:cNvPicPr>
          <p:nvPr/>
        </p:nvPicPr>
        <p:blipFill>
          <a:blip r:embed="rId2"/>
          <a:stretch>
            <a:fillRect/>
          </a:stretch>
        </p:blipFill>
        <p:spPr>
          <a:xfrm>
            <a:off x="309384" y="0"/>
            <a:ext cx="8638190" cy="5143500"/>
          </a:xfrm>
          <a:prstGeom prst="rect">
            <a:avLst/>
          </a:prstGeom>
        </p:spPr>
      </p:pic>
    </p:spTree>
    <p:extLst>
      <p:ext uri="{BB962C8B-B14F-4D97-AF65-F5344CB8AC3E}">
        <p14:creationId xmlns:p14="http://schemas.microsoft.com/office/powerpoint/2010/main" val="221444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CEBF-D5D4-CA85-A0F0-CC6F89A15B69}"/>
              </a:ext>
            </a:extLst>
          </p:cNvPr>
          <p:cNvSpPr>
            <a:spLocks noGrp="1"/>
          </p:cNvSpPr>
          <p:nvPr>
            <p:ph type="title"/>
          </p:nvPr>
        </p:nvSpPr>
        <p:spPr>
          <a:xfrm>
            <a:off x="392565" y="211745"/>
            <a:ext cx="6895133" cy="535200"/>
          </a:xfrm>
        </p:spPr>
        <p:txBody>
          <a:bodyPr>
            <a:normAutofit fontScale="90000"/>
          </a:bodyPr>
          <a:lstStyle/>
          <a:p>
            <a:r>
              <a:rPr lang="en-US" dirty="0"/>
              <a:t>Students experiencing homeless (Dane County Public Schools)</a:t>
            </a:r>
          </a:p>
        </p:txBody>
      </p:sp>
      <p:sp>
        <p:nvSpPr>
          <p:cNvPr id="3" name="Text Placeholder 2">
            <a:extLst>
              <a:ext uri="{FF2B5EF4-FFF2-40B4-BE49-F238E27FC236}">
                <a16:creationId xmlns:a16="http://schemas.microsoft.com/office/drawing/2014/main" id="{A9AEA099-93EC-007B-B96E-0F608056E163}"/>
              </a:ext>
            </a:extLst>
          </p:cNvPr>
          <p:cNvSpPr>
            <a:spLocks noGrp="1"/>
          </p:cNvSpPr>
          <p:nvPr>
            <p:ph type="body" idx="1"/>
          </p:nvPr>
        </p:nvSpPr>
        <p:spPr>
          <a:xfrm>
            <a:off x="303188" y="1047597"/>
            <a:ext cx="6542677" cy="4033167"/>
          </a:xfrm>
        </p:spPr>
        <p:txBody>
          <a:bodyPr>
            <a:noAutofit/>
          </a:bodyPr>
          <a:lstStyle/>
          <a:p>
            <a:r>
              <a:rPr lang="en-US" sz="2400" dirty="0"/>
              <a:t>1,865 students  </a:t>
            </a:r>
          </a:p>
          <a:p>
            <a:r>
              <a:rPr lang="en-US" sz="2400" dirty="0"/>
              <a:t>Definition of homeless for schools is lacking a fixed, regular, and adequate nighttime residence</a:t>
            </a:r>
          </a:p>
          <a:p>
            <a:r>
              <a:rPr lang="en-US" sz="2400" dirty="0"/>
              <a:t>Latest data available through DPI is 2018-19 school year</a:t>
            </a:r>
          </a:p>
          <a:p>
            <a:endParaRPr lang="en-US" sz="2400" dirty="0"/>
          </a:p>
          <a:p>
            <a:r>
              <a:rPr lang="en-US" sz="2400" dirty="0"/>
              <a:t>MMSD (1,244), Sun Prairie (127), Verona (121), Middleton Cross Plains (115). </a:t>
            </a:r>
          </a:p>
        </p:txBody>
      </p:sp>
    </p:spTree>
    <p:extLst>
      <p:ext uri="{BB962C8B-B14F-4D97-AF65-F5344CB8AC3E}">
        <p14:creationId xmlns:p14="http://schemas.microsoft.com/office/powerpoint/2010/main" val="141438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226CB-8733-2E72-2E2D-09CEAA25680E}"/>
              </a:ext>
            </a:extLst>
          </p:cNvPr>
          <p:cNvPicPr>
            <a:picLocks noChangeAspect="1"/>
          </p:cNvPicPr>
          <p:nvPr/>
        </p:nvPicPr>
        <p:blipFill>
          <a:blip r:embed="rId2"/>
          <a:stretch>
            <a:fillRect/>
          </a:stretch>
        </p:blipFill>
        <p:spPr>
          <a:xfrm>
            <a:off x="0" y="1224206"/>
            <a:ext cx="7104890" cy="2480009"/>
          </a:xfrm>
          <a:prstGeom prst="rect">
            <a:avLst/>
          </a:prstGeom>
        </p:spPr>
      </p:pic>
      <p:sp>
        <p:nvSpPr>
          <p:cNvPr id="2" name="Title 1">
            <a:extLst>
              <a:ext uri="{FF2B5EF4-FFF2-40B4-BE49-F238E27FC236}">
                <a16:creationId xmlns:a16="http://schemas.microsoft.com/office/drawing/2014/main" id="{973FD68E-583E-9FC3-C033-5AB5A1E4DD64}"/>
              </a:ext>
            </a:extLst>
          </p:cNvPr>
          <p:cNvSpPr>
            <a:spLocks noGrp="1"/>
          </p:cNvSpPr>
          <p:nvPr>
            <p:ph type="title"/>
          </p:nvPr>
        </p:nvSpPr>
        <p:spPr>
          <a:xfrm>
            <a:off x="509444" y="268325"/>
            <a:ext cx="6453300" cy="535200"/>
          </a:xfrm>
        </p:spPr>
        <p:txBody>
          <a:bodyPr>
            <a:normAutofit fontScale="90000"/>
          </a:bodyPr>
          <a:lstStyle/>
          <a:p>
            <a:r>
              <a:rPr lang="en-US" dirty="0"/>
              <a:t>Next steps categories</a:t>
            </a:r>
          </a:p>
        </p:txBody>
      </p:sp>
    </p:spTree>
    <p:extLst>
      <p:ext uri="{BB962C8B-B14F-4D97-AF65-F5344CB8AC3E}">
        <p14:creationId xmlns:p14="http://schemas.microsoft.com/office/powerpoint/2010/main" val="46078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3ACD-2B0A-ED9A-649F-5C1C4EB6BA7D}"/>
              </a:ext>
            </a:extLst>
          </p:cNvPr>
          <p:cNvSpPr>
            <a:spLocks noGrp="1"/>
          </p:cNvSpPr>
          <p:nvPr>
            <p:ph type="title"/>
          </p:nvPr>
        </p:nvSpPr>
        <p:spPr>
          <a:xfrm>
            <a:off x="68751" y="75627"/>
            <a:ext cx="7184571" cy="1428240"/>
          </a:xfrm>
        </p:spPr>
        <p:txBody>
          <a:bodyPr>
            <a:normAutofit fontScale="90000"/>
          </a:bodyPr>
          <a:lstStyle/>
          <a:p>
            <a:r>
              <a:rPr lang="en-US" dirty="0"/>
              <a:t>“Is not this the fast that I choose: to loose the bonds of injustice, to undo the straps of the yoke, to let the oppressed go free, and to break every yoke?  Is it not to share your bread with the hungry and bring the homeless poor into your house; when you see the naked, to cover them and not to hide yourself from your own kin?”           (Isaiah 58:6-7, NRSV)</a:t>
            </a:r>
            <a:br>
              <a:rPr lang="en-US" dirty="0"/>
            </a:br>
            <a:br>
              <a:rPr lang="en-US" dirty="0"/>
            </a:br>
            <a:r>
              <a:rPr lang="en-US" dirty="0"/>
              <a:t>“Everyone has the right to a standard of living adequate for the health and well-being of himself and of his family, including food, clothing, housing and medical care and necessary social services …” Article 25(1), Universal Declaration of Human Rights. </a:t>
            </a:r>
            <a:br>
              <a:rPr lang="en-US" dirty="0"/>
            </a:br>
            <a:endParaRPr lang="en-US" dirty="0"/>
          </a:p>
        </p:txBody>
      </p:sp>
    </p:spTree>
    <p:extLst>
      <p:ext uri="{BB962C8B-B14F-4D97-AF65-F5344CB8AC3E}">
        <p14:creationId xmlns:p14="http://schemas.microsoft.com/office/powerpoint/2010/main" val="245123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71E3-FA54-69D8-0267-B8C8C6CE6C33}"/>
              </a:ext>
            </a:extLst>
          </p:cNvPr>
          <p:cNvSpPr>
            <a:spLocks noGrp="1"/>
          </p:cNvSpPr>
          <p:nvPr>
            <p:ph type="title"/>
          </p:nvPr>
        </p:nvSpPr>
        <p:spPr>
          <a:xfrm>
            <a:off x="7740" y="6875"/>
            <a:ext cx="6453300" cy="535200"/>
          </a:xfrm>
        </p:spPr>
        <p:txBody>
          <a:bodyPr>
            <a:normAutofit fontScale="90000"/>
          </a:bodyPr>
          <a:lstStyle/>
          <a:p>
            <a:r>
              <a:rPr lang="en-US" dirty="0"/>
              <a:t>Federal housing policy</a:t>
            </a:r>
          </a:p>
        </p:txBody>
      </p:sp>
      <p:pic>
        <p:nvPicPr>
          <p:cNvPr id="4" name="Picture 3">
            <a:extLst>
              <a:ext uri="{FF2B5EF4-FFF2-40B4-BE49-F238E27FC236}">
                <a16:creationId xmlns:a16="http://schemas.microsoft.com/office/drawing/2014/main" id="{D006FC44-5C37-FD93-9F8B-52C590A3F8BE}"/>
              </a:ext>
            </a:extLst>
          </p:cNvPr>
          <p:cNvPicPr>
            <a:picLocks noChangeAspect="1"/>
          </p:cNvPicPr>
          <p:nvPr/>
        </p:nvPicPr>
        <p:blipFill>
          <a:blip r:embed="rId2"/>
          <a:stretch>
            <a:fillRect/>
          </a:stretch>
        </p:blipFill>
        <p:spPr>
          <a:xfrm>
            <a:off x="1463519" y="602566"/>
            <a:ext cx="5313780" cy="4368194"/>
          </a:xfrm>
          <a:prstGeom prst="rect">
            <a:avLst/>
          </a:prstGeom>
        </p:spPr>
      </p:pic>
    </p:spTree>
    <p:extLst>
      <p:ext uri="{BB962C8B-B14F-4D97-AF65-F5344CB8AC3E}">
        <p14:creationId xmlns:p14="http://schemas.microsoft.com/office/powerpoint/2010/main" val="285450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818D-0565-A41B-CAB9-F2963BC70933}"/>
              </a:ext>
            </a:extLst>
          </p:cNvPr>
          <p:cNvSpPr>
            <a:spLocks noGrp="1"/>
          </p:cNvSpPr>
          <p:nvPr>
            <p:ph type="title"/>
          </p:nvPr>
        </p:nvSpPr>
        <p:spPr>
          <a:xfrm>
            <a:off x="516319" y="1191821"/>
            <a:ext cx="8256422" cy="1518600"/>
          </a:xfrm>
        </p:spPr>
        <p:txBody>
          <a:bodyPr/>
          <a:lstStyle/>
          <a:p>
            <a:r>
              <a:rPr lang="en-US" dirty="0"/>
              <a:t>Housing needs and trends in Dane County</a:t>
            </a:r>
          </a:p>
        </p:txBody>
      </p:sp>
    </p:spTree>
    <p:extLst>
      <p:ext uri="{BB962C8B-B14F-4D97-AF65-F5344CB8AC3E}">
        <p14:creationId xmlns:p14="http://schemas.microsoft.com/office/powerpoint/2010/main" val="132958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6AA9-FF27-BF5D-E5E7-7A16EEB2F269}"/>
              </a:ext>
            </a:extLst>
          </p:cNvPr>
          <p:cNvSpPr>
            <a:spLocks noGrp="1"/>
          </p:cNvSpPr>
          <p:nvPr>
            <p:ph type="title"/>
          </p:nvPr>
        </p:nvSpPr>
        <p:spPr>
          <a:xfrm>
            <a:off x="619447" y="101741"/>
            <a:ext cx="6453300" cy="535200"/>
          </a:xfrm>
        </p:spPr>
        <p:txBody>
          <a:bodyPr>
            <a:normAutofit fontScale="90000"/>
          </a:bodyPr>
          <a:lstStyle/>
          <a:p>
            <a:r>
              <a:rPr lang="en-US" dirty="0"/>
              <a:t>Resources</a:t>
            </a:r>
          </a:p>
        </p:txBody>
      </p:sp>
      <p:sp>
        <p:nvSpPr>
          <p:cNvPr id="3" name="Text Placeholder 2">
            <a:extLst>
              <a:ext uri="{FF2B5EF4-FFF2-40B4-BE49-F238E27FC236}">
                <a16:creationId xmlns:a16="http://schemas.microsoft.com/office/drawing/2014/main" id="{94ACF8B9-3530-8178-13D6-C7B507F9A841}"/>
              </a:ext>
            </a:extLst>
          </p:cNvPr>
          <p:cNvSpPr>
            <a:spLocks noGrp="1"/>
          </p:cNvSpPr>
          <p:nvPr>
            <p:ph type="body" idx="1"/>
          </p:nvPr>
        </p:nvSpPr>
        <p:spPr>
          <a:xfrm>
            <a:off x="289438" y="916968"/>
            <a:ext cx="6874508" cy="3538154"/>
          </a:xfrm>
        </p:spPr>
        <p:txBody>
          <a:bodyPr/>
          <a:lstStyle/>
          <a:p>
            <a:r>
              <a:rPr lang="en-US" dirty="0"/>
              <a:t>Dane County Housing Initiative: </a:t>
            </a:r>
            <a:r>
              <a:rPr lang="en-US" dirty="0">
                <a:hlinkClick r:id="rId3"/>
              </a:rPr>
              <a:t>https://danehousing.countyofdane.com/</a:t>
            </a:r>
            <a:endParaRPr lang="en-US" dirty="0"/>
          </a:p>
          <a:p>
            <a:r>
              <a:rPr lang="en-US" dirty="0"/>
              <a:t>City of Madison housing reports: </a:t>
            </a:r>
            <a:r>
              <a:rPr lang="en-US" dirty="0">
                <a:hlinkClick r:id="rId4"/>
              </a:rPr>
              <a:t>https://www.cityofmadison.com/dpced/community-development/reports</a:t>
            </a:r>
            <a:endParaRPr lang="en-US" dirty="0"/>
          </a:p>
          <a:p>
            <a:r>
              <a:rPr lang="en-US" dirty="0"/>
              <a:t>Dane County housing needs assessment (2019): </a:t>
            </a:r>
            <a:r>
              <a:rPr lang="en-US" dirty="0">
                <a:hlinkClick r:id="rId5"/>
              </a:rPr>
              <a:t>https://danehousing.countyofdane.com/documents/assessmentReport/2019/Dane-County-Housing-Needs-Assessment-2019.pdf</a:t>
            </a:r>
            <a:endParaRPr lang="en-US" dirty="0"/>
          </a:p>
          <a:p>
            <a:r>
              <a:rPr lang="en-US" dirty="0"/>
              <a:t>Dane County Community Plan to End Homelessness: </a:t>
            </a:r>
            <a:r>
              <a:rPr lang="en-US" dirty="0">
                <a:hlinkClick r:id="rId6"/>
              </a:rPr>
              <a:t>https://www.danecountyhomeless.org/_files/ugd/73dee7_453baa4a2fc4463e87ead88fc0bff74b.pdf</a:t>
            </a:r>
            <a:endParaRPr lang="en-US" dirty="0"/>
          </a:p>
          <a:p>
            <a:r>
              <a:rPr lang="en-US" dirty="0"/>
              <a:t>Dane County Homeless Services Consortium: </a:t>
            </a:r>
            <a:r>
              <a:rPr lang="en-US" dirty="0">
                <a:hlinkClick r:id="rId7"/>
              </a:rPr>
              <a:t>https://www.danecountyhomeless.org/</a:t>
            </a:r>
            <a:endParaRPr lang="en-US" dirty="0"/>
          </a:p>
          <a:p>
            <a:r>
              <a:rPr lang="en-US" dirty="0"/>
              <a:t>National Low-Income Housing Coalition’s Advocates Guide: </a:t>
            </a:r>
            <a:r>
              <a:rPr lang="en-US" dirty="0">
                <a:hlinkClick r:id="rId8"/>
              </a:rPr>
              <a:t>https://nlihc.org/explore-issues/publications-research/advocates-guide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11160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0D67B-B661-BB86-7971-2E6DA9F64DCC}"/>
              </a:ext>
            </a:extLst>
          </p:cNvPr>
          <p:cNvPicPr>
            <a:picLocks noChangeAspect="1"/>
          </p:cNvPicPr>
          <p:nvPr/>
        </p:nvPicPr>
        <p:blipFill>
          <a:blip r:embed="rId2"/>
          <a:stretch>
            <a:fillRect/>
          </a:stretch>
        </p:blipFill>
        <p:spPr>
          <a:xfrm>
            <a:off x="261842" y="520405"/>
            <a:ext cx="8795421" cy="2689427"/>
          </a:xfrm>
          <a:prstGeom prst="rect">
            <a:avLst/>
          </a:prstGeom>
        </p:spPr>
      </p:pic>
      <p:sp>
        <p:nvSpPr>
          <p:cNvPr id="3" name="Title 1">
            <a:extLst>
              <a:ext uri="{FF2B5EF4-FFF2-40B4-BE49-F238E27FC236}">
                <a16:creationId xmlns:a16="http://schemas.microsoft.com/office/drawing/2014/main" id="{1204914D-E5B3-43E5-95F7-D2D05EE3B07C}"/>
              </a:ext>
            </a:extLst>
          </p:cNvPr>
          <p:cNvSpPr txBox="1">
            <a:spLocks/>
          </p:cNvSpPr>
          <p:nvPr/>
        </p:nvSpPr>
        <p:spPr>
          <a:xfrm>
            <a:off x="773361" y="1"/>
            <a:ext cx="8370640" cy="7613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685800">
              <a:buClrTx/>
            </a:pPr>
            <a:r>
              <a:rPr lang="en-US" sz="3000" dirty="0">
                <a:solidFill>
                  <a:prstClr val="black"/>
                </a:solidFill>
                <a:latin typeface="Calibri Light" panose="020F0302020204030204"/>
              </a:rPr>
              <a:t>Housing Demand: demographics and income/jobs</a:t>
            </a:r>
          </a:p>
        </p:txBody>
      </p:sp>
      <p:sp>
        <p:nvSpPr>
          <p:cNvPr id="2" name="TextBox 1">
            <a:extLst>
              <a:ext uri="{FF2B5EF4-FFF2-40B4-BE49-F238E27FC236}">
                <a16:creationId xmlns:a16="http://schemas.microsoft.com/office/drawing/2014/main" id="{E0130E6A-DC7D-450A-9025-1CF4E1537D9F}"/>
              </a:ext>
            </a:extLst>
          </p:cNvPr>
          <p:cNvSpPr txBox="1"/>
          <p:nvPr/>
        </p:nvSpPr>
        <p:spPr>
          <a:xfrm>
            <a:off x="86736" y="3278381"/>
            <a:ext cx="8892758" cy="1892826"/>
          </a:xfrm>
          <a:prstGeom prst="rect">
            <a:avLst/>
          </a:prstGeom>
          <a:noFill/>
        </p:spPr>
        <p:txBody>
          <a:bodyPr wrap="square" rtlCol="0">
            <a:spAutoFit/>
          </a:bodyPr>
          <a:lstStyle/>
          <a:p>
            <a:pPr defTabSz="685800">
              <a:buClrTx/>
            </a:pPr>
            <a:r>
              <a:rPr lang="en-US" sz="1950" kern="1200" dirty="0">
                <a:solidFill>
                  <a:prstClr val="black"/>
                </a:solidFill>
                <a:latin typeface="Calibri" panose="020F0502020204030204"/>
                <a:ea typeface="+mn-ea"/>
                <a:cs typeface="+mn-cs"/>
              </a:rPr>
              <a:t>Key messages:</a:t>
            </a:r>
          </a:p>
          <a:p>
            <a:pPr defTabSz="685800">
              <a:buClrTx/>
            </a:pPr>
            <a:r>
              <a:rPr lang="en-US" sz="1950" kern="1200" dirty="0">
                <a:solidFill>
                  <a:prstClr val="black"/>
                </a:solidFill>
                <a:latin typeface="Calibri" panose="020F0502020204030204"/>
                <a:ea typeface="+mn-ea"/>
                <a:cs typeface="+mn-cs"/>
              </a:rPr>
              <a:t>	- continued strong demand for housing, job growth</a:t>
            </a:r>
          </a:p>
          <a:p>
            <a:pPr defTabSz="685800">
              <a:buClrTx/>
            </a:pPr>
            <a:r>
              <a:rPr lang="en-US" sz="1950" kern="1200" dirty="0">
                <a:solidFill>
                  <a:prstClr val="black"/>
                </a:solidFill>
                <a:latin typeface="Calibri" panose="020F0502020204030204"/>
                <a:ea typeface="+mn-ea"/>
                <a:cs typeface="+mn-cs"/>
              </a:rPr>
              <a:t>	- previous analysis: Jobs annualized growth rate 1.7%/year, expect resume</a:t>
            </a:r>
          </a:p>
          <a:p>
            <a:pPr defTabSz="685800">
              <a:buClrTx/>
            </a:pPr>
            <a:r>
              <a:rPr lang="en-US" sz="1950" kern="1200" dirty="0">
                <a:solidFill>
                  <a:prstClr val="black"/>
                </a:solidFill>
                <a:latin typeface="Calibri" panose="020F0502020204030204"/>
                <a:ea typeface="+mn-ea"/>
                <a:cs typeface="+mn-cs"/>
              </a:rPr>
              <a:t>	- households growing faster than population; decreasing household size</a:t>
            </a:r>
          </a:p>
          <a:p>
            <a:pPr defTabSz="685800">
              <a:buClrTx/>
            </a:pPr>
            <a:r>
              <a:rPr lang="en-US" sz="1950" kern="1200" dirty="0">
                <a:solidFill>
                  <a:prstClr val="black"/>
                </a:solidFill>
                <a:latin typeface="Calibri" panose="020F0502020204030204"/>
                <a:ea typeface="+mn-ea"/>
                <a:cs typeface="+mn-cs"/>
              </a:rPr>
              <a:t>	- rent growth (adj. inflation) down from previous period</a:t>
            </a:r>
          </a:p>
          <a:p>
            <a:pPr defTabSz="685800">
              <a:buClrTx/>
            </a:pPr>
            <a:r>
              <a:rPr lang="en-US" sz="1950" kern="1200" dirty="0">
                <a:solidFill>
                  <a:prstClr val="black"/>
                </a:solidFill>
                <a:latin typeface="Calibri" panose="020F0502020204030204"/>
                <a:ea typeface="+mn-ea"/>
                <a:cs typeface="+mn-cs"/>
              </a:rPr>
              <a:t>	- renter income growth exceeds owners; displaced demand for ownership</a:t>
            </a:r>
          </a:p>
        </p:txBody>
      </p:sp>
      <p:sp>
        <p:nvSpPr>
          <p:cNvPr id="7" name="Rectangle 6">
            <a:extLst>
              <a:ext uri="{FF2B5EF4-FFF2-40B4-BE49-F238E27FC236}">
                <a16:creationId xmlns:a16="http://schemas.microsoft.com/office/drawing/2014/main" id="{A6DEAAC4-98B9-4EE6-BBDE-38E22E2E7074}"/>
              </a:ext>
            </a:extLst>
          </p:cNvPr>
          <p:cNvSpPr/>
          <p:nvPr/>
        </p:nvSpPr>
        <p:spPr>
          <a:xfrm>
            <a:off x="8460337" y="999858"/>
            <a:ext cx="596927" cy="807578"/>
          </a:xfrm>
          <a:prstGeom prst="rect">
            <a:avLst/>
          </a:prstGeom>
          <a:solidFill>
            <a:schemeClr val="accent4">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3949002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1D0B3-DED9-E387-095D-A837F2862E71}"/>
              </a:ext>
            </a:extLst>
          </p:cNvPr>
          <p:cNvSpPr>
            <a:spLocks noGrp="1"/>
          </p:cNvSpPr>
          <p:nvPr>
            <p:ph type="title"/>
          </p:nvPr>
        </p:nvSpPr>
        <p:spPr>
          <a:xfrm>
            <a:off x="633198" y="177369"/>
            <a:ext cx="6453300" cy="535200"/>
          </a:xfrm>
        </p:spPr>
        <p:txBody>
          <a:bodyPr>
            <a:normAutofit fontScale="90000"/>
          </a:bodyPr>
          <a:lstStyle/>
          <a:p>
            <a:r>
              <a:rPr lang="en-US" dirty="0"/>
              <a:t>Rent</a:t>
            </a:r>
          </a:p>
        </p:txBody>
      </p:sp>
      <p:sp>
        <p:nvSpPr>
          <p:cNvPr id="3" name="Text Placeholder 2">
            <a:extLst>
              <a:ext uri="{FF2B5EF4-FFF2-40B4-BE49-F238E27FC236}">
                <a16:creationId xmlns:a16="http://schemas.microsoft.com/office/drawing/2014/main" id="{9856D079-08B5-BFE0-9CE5-CF725AD75DC4}"/>
              </a:ext>
            </a:extLst>
          </p:cNvPr>
          <p:cNvSpPr>
            <a:spLocks noGrp="1"/>
          </p:cNvSpPr>
          <p:nvPr>
            <p:ph type="body" idx="1"/>
          </p:nvPr>
        </p:nvSpPr>
        <p:spPr>
          <a:xfrm>
            <a:off x="158129" y="999470"/>
            <a:ext cx="7122695" cy="3826911"/>
          </a:xfrm>
        </p:spPr>
        <p:txBody>
          <a:bodyPr>
            <a:normAutofit/>
          </a:bodyPr>
          <a:lstStyle/>
          <a:p>
            <a:r>
              <a:rPr lang="en-US" sz="1800" dirty="0"/>
              <a:t>According to the </a:t>
            </a:r>
            <a:r>
              <a:rPr lang="en-US" sz="1800" dirty="0" err="1"/>
              <a:t>Zumper</a:t>
            </a:r>
            <a:r>
              <a:rPr lang="en-US" sz="1800" dirty="0"/>
              <a:t> National Rent Report (February 2023) for Madison area:  </a:t>
            </a:r>
          </a:p>
          <a:p>
            <a:r>
              <a:rPr lang="en-US" sz="1800" dirty="0"/>
              <a:t>Median 1-bedroom rent is $1,340 per month (Y/Y% change is +24%).</a:t>
            </a:r>
          </a:p>
          <a:p>
            <a:r>
              <a:rPr lang="en-US" sz="1800" dirty="0"/>
              <a:t>Median 2-bedroom rent is $1,600 per month (Y/Y% change is +9.6%).</a:t>
            </a:r>
          </a:p>
          <a:p>
            <a:endParaRPr lang="en-US" sz="1800" dirty="0"/>
          </a:p>
          <a:p>
            <a:r>
              <a:rPr lang="en-US" sz="1800" dirty="0"/>
              <a:t>According to Apartment List National Rent Report (February 2023) for Madison area:</a:t>
            </a:r>
          </a:p>
          <a:p>
            <a:r>
              <a:rPr lang="en-US" sz="1800" dirty="0"/>
              <a:t>Median 1-bedroom rent is $1,403 per month.</a:t>
            </a:r>
          </a:p>
          <a:p>
            <a:r>
              <a:rPr lang="en-US" sz="1800" dirty="0"/>
              <a:t>Median 2-bedroom rent is $1,662 per month. </a:t>
            </a:r>
          </a:p>
          <a:p>
            <a:r>
              <a:rPr lang="en-US" sz="1800" dirty="0"/>
              <a:t>Year over year change for all rents are +14.8%. </a:t>
            </a:r>
          </a:p>
          <a:p>
            <a:endParaRPr lang="en-US" sz="1600" dirty="0"/>
          </a:p>
        </p:txBody>
      </p:sp>
    </p:spTree>
    <p:extLst>
      <p:ext uri="{BB962C8B-B14F-4D97-AF65-F5344CB8AC3E}">
        <p14:creationId xmlns:p14="http://schemas.microsoft.com/office/powerpoint/2010/main" val="22981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022E1D-F773-8A2A-0623-55595CEFB7F9}"/>
              </a:ext>
            </a:extLst>
          </p:cNvPr>
          <p:cNvPicPr>
            <a:picLocks noChangeAspect="1"/>
          </p:cNvPicPr>
          <p:nvPr/>
        </p:nvPicPr>
        <p:blipFill>
          <a:blip r:embed="rId2"/>
          <a:stretch>
            <a:fillRect/>
          </a:stretch>
        </p:blipFill>
        <p:spPr>
          <a:xfrm>
            <a:off x="136612" y="286060"/>
            <a:ext cx="8870775" cy="4571379"/>
          </a:xfrm>
          <a:prstGeom prst="rect">
            <a:avLst/>
          </a:prstGeom>
        </p:spPr>
      </p:pic>
    </p:spTree>
    <p:extLst>
      <p:ext uri="{BB962C8B-B14F-4D97-AF65-F5344CB8AC3E}">
        <p14:creationId xmlns:p14="http://schemas.microsoft.com/office/powerpoint/2010/main" val="3392528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39B8CF-CE8F-223D-8D78-743A5179825B}"/>
              </a:ext>
            </a:extLst>
          </p:cNvPr>
          <p:cNvPicPr>
            <a:picLocks noChangeAspect="1"/>
          </p:cNvPicPr>
          <p:nvPr/>
        </p:nvPicPr>
        <p:blipFill>
          <a:blip r:embed="rId2"/>
          <a:stretch>
            <a:fillRect/>
          </a:stretch>
        </p:blipFill>
        <p:spPr>
          <a:xfrm>
            <a:off x="719978" y="-1"/>
            <a:ext cx="7093020" cy="5146993"/>
          </a:xfrm>
          <a:prstGeom prst="rect">
            <a:avLst/>
          </a:prstGeom>
        </p:spPr>
      </p:pic>
    </p:spTree>
    <p:extLst>
      <p:ext uri="{BB962C8B-B14F-4D97-AF65-F5344CB8AC3E}">
        <p14:creationId xmlns:p14="http://schemas.microsoft.com/office/powerpoint/2010/main" val="468721759"/>
      </p:ext>
    </p:extLst>
  </p:cSld>
  <p:clrMapOvr>
    <a:masterClrMapping/>
  </p:clrMapOvr>
</p:sld>
</file>

<file path=ppt/theme/theme1.xml><?xml version="1.0" encoding="utf-8"?>
<a:theme xmlns:a="http://schemas.openxmlformats.org/drawingml/2006/main" name="KJS 2023">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643</Words>
  <Application>Microsoft Office PowerPoint</Application>
  <PresentationFormat>On-screen Show (16:9)</PresentationFormat>
  <Paragraphs>48</Paragraphs>
  <Slides>18</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Fira Sans Extra Condensed Light</vt:lpstr>
      <vt:lpstr>League Spartan</vt:lpstr>
      <vt:lpstr>Raleway</vt:lpstr>
      <vt:lpstr>KJS 2023</vt:lpstr>
      <vt:lpstr>Office Theme</vt:lpstr>
      <vt:lpstr>Reimagining housing for all</vt:lpstr>
      <vt:lpstr>“Is not this the fast that I choose: to loose the bonds of injustice, to undo the straps of the yoke, to let the oppressed go free, and to break every yoke?  Is it not to share your bread with the hungry and bring the homeless poor into your house; when you see the naked, to cover them and not to hide yourself from your own kin?”           (Isaiah 58:6-7, NRSV)  “Everyone has the right to a standard of living adequate for the health and well-being of himself and of his family, including food, clothing, housing and medical care and necessary social services …” Article 25(1), Universal Declaration of Human Rights.  </vt:lpstr>
      <vt:lpstr>Federal housing policy</vt:lpstr>
      <vt:lpstr>Housing needs and trends in Dane County</vt:lpstr>
      <vt:lpstr>Resources</vt:lpstr>
      <vt:lpstr>PowerPoint Presentation</vt:lpstr>
      <vt:lpstr>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Lack of affordable housing in Dane County</vt:lpstr>
      <vt:lpstr>PowerPoint Presentation</vt:lpstr>
      <vt:lpstr>Students experiencing homeless (Dane County Public Schools)</vt:lpstr>
      <vt:lpstr>Next steps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Reimagining housing for all</dc:title>
  <cp:lastModifiedBy>Kurt Paulsen</cp:lastModifiedBy>
  <cp:revision>10</cp:revision>
  <dcterms:modified xsi:type="dcterms:W3CDTF">2023-03-04T22:08:27Z</dcterms:modified>
</cp:coreProperties>
</file>